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81" r:id="rId2"/>
    <p:sldId id="382" r:id="rId3"/>
    <p:sldId id="365" r:id="rId4"/>
    <p:sldId id="364" r:id="rId5"/>
    <p:sldId id="383" r:id="rId6"/>
    <p:sldId id="369" r:id="rId7"/>
    <p:sldId id="387" r:id="rId8"/>
    <p:sldId id="388" r:id="rId9"/>
    <p:sldId id="386" r:id="rId10"/>
    <p:sldId id="370" r:id="rId11"/>
    <p:sldId id="389" r:id="rId12"/>
    <p:sldId id="367" r:id="rId13"/>
    <p:sldId id="390" r:id="rId14"/>
    <p:sldId id="384" r:id="rId15"/>
    <p:sldId id="366" r:id="rId16"/>
    <p:sldId id="376" r:id="rId17"/>
    <p:sldId id="368" r:id="rId18"/>
    <p:sldId id="377" r:id="rId19"/>
    <p:sldId id="379" r:id="rId20"/>
    <p:sldId id="447" r:id="rId21"/>
    <p:sldId id="448" r:id="rId22"/>
    <p:sldId id="380" r:id="rId23"/>
    <p:sldId id="345" r:id="rId24"/>
    <p:sldId id="346" r:id="rId25"/>
    <p:sldId id="347" r:id="rId26"/>
    <p:sldId id="348" r:id="rId27"/>
    <p:sldId id="349" r:id="rId28"/>
    <p:sldId id="350" r:id="rId29"/>
    <p:sldId id="352" r:id="rId30"/>
    <p:sldId id="353" r:id="rId31"/>
    <p:sldId id="354" r:id="rId32"/>
    <p:sldId id="31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62C57-61CC-4A2B-B6EB-BA52CA064A2E}" type="datetimeFigureOut">
              <a:rPr lang="en-US" smtClean="0"/>
              <a:t>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29800-B1B8-418F-8471-86F04A1AAC93}" type="slidenum">
              <a:rPr lang="en-US" smtClean="0"/>
              <a:t>‹#›</a:t>
            </a:fld>
            <a:endParaRPr lang="en-US"/>
          </a:p>
        </p:txBody>
      </p:sp>
    </p:spTree>
    <p:extLst>
      <p:ext uri="{BB962C8B-B14F-4D97-AF65-F5344CB8AC3E}">
        <p14:creationId xmlns:p14="http://schemas.microsoft.com/office/powerpoint/2010/main" val="397941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1.6</a:t>
            </a:r>
            <a:r>
              <a:rPr lang="en-US" altLang="en-US"/>
              <a:t> Robert Morris, </a:t>
            </a:r>
            <a:r>
              <a:rPr lang="en-US" altLang="en-US" b="1" i="1"/>
              <a:t>Green Gallery Installation</a:t>
            </a:r>
            <a:r>
              <a:rPr lang="en-US" altLang="en-US"/>
              <a:t>. Seven painted plywood sculptures at the Green Gallery, New York, 1964. Varying dimensions. Courtesy Leo Castelli Gallery, New York.</a:t>
            </a: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AFD45B-EC25-40F6-9726-1DD4530EB50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1.5</a:t>
            </a:r>
            <a:r>
              <a:rPr lang="en-US" altLang="en-US"/>
              <a:t> Donald Judd, </a:t>
            </a:r>
            <a:r>
              <a:rPr lang="en-US" altLang="en-US" b="1" i="1"/>
              <a:t>Untitled</a:t>
            </a:r>
            <a:r>
              <a:rPr lang="en-US" altLang="en-US"/>
              <a:t>, 1968. Stainless steel, plexiglass, overall 33 x 67 7∕8 x 48" (83.82 x 172.4 x 121.92 cm). From the exhibition “Art in Our Time: 1950 to the Present,” Walker Art Center, Minneapolis, 5 September 1999 to 2 September 2001.  Collection Walker Art Center.</a:t>
            </a: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F3A287-CC96-4810-994D-91E6B879705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9AB82-BA53-47ED-99F2-FC5B49B128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1.18</a:t>
            </a:r>
            <a:r>
              <a:rPr lang="en-US" altLang="en-US"/>
              <a:t> Hans Haacke, </a:t>
            </a:r>
            <a:r>
              <a:rPr lang="en-US" altLang="en-US" b="1" i="1"/>
              <a:t>Shapolsky et al., Manhattan Real Estate Holdings, a Real-Time Social System, as of May 1, 1971</a:t>
            </a:r>
            <a:r>
              <a:rPr lang="en-US" altLang="en-US"/>
              <a:t>, 1971. Showing three of 33 panels; 146 black and white photographs, 146 typewritten pages, 2 plans, 6 tables of transactions, 1 explanatory panel. La Musée National d'Art Moderne, Centre Georges Pompidou, Paris.</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3BF87-1049-456F-AC42-FDDD22CA559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1.11</a:t>
            </a:r>
            <a:r>
              <a:rPr lang="en-US" altLang="en-US"/>
              <a:t> Richard Serra, </a:t>
            </a:r>
            <a:r>
              <a:rPr lang="en-US" altLang="en-US" b="1" i="1"/>
              <a:t>Prop</a:t>
            </a:r>
            <a:r>
              <a:rPr lang="en-US" altLang="en-US"/>
              <a:t>, 1968. Lead antimony, four plates, each 48 x 48 x 1" (122 x 122 x 2.5 cm). The Museum of Modern Art, New York. Gift of the Grinstein Family. Acc. num. 286.1986.a-d. 	</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2E6F7F-6273-48C1-8823-F95B0DCE5F3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en-US" b="1"/>
              <a:t>1.10</a:t>
            </a:r>
            <a:r>
              <a:rPr lang="de-DE" altLang="en-US"/>
              <a:t> Robert Morris, </a:t>
            </a:r>
            <a:r>
              <a:rPr lang="de-DE" altLang="en-US" b="1" i="1"/>
              <a:t>Untitled</a:t>
            </a:r>
            <a:r>
              <a:rPr lang="de-DE" altLang="en-US"/>
              <a:t>, 1967. Felt, 12 x 6' (3.65 m x 182.88 cm). Archives of American Art, Smithsonian Institution. Collection of Ellen Johnson. Photo Rudy Burckhardt. </a:t>
            </a:r>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979BB1-D9F5-48E1-81F7-F1DB30897D3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1.12</a:t>
            </a:r>
            <a:r>
              <a:rPr lang="en-US" altLang="en-US"/>
              <a:t> Robert Smithson, </a:t>
            </a:r>
            <a:r>
              <a:rPr lang="en-US" altLang="en-US" b="1" i="1"/>
              <a:t>Spiral Jetty</a:t>
            </a:r>
            <a:r>
              <a:rPr lang="en-US" altLang="en-US"/>
              <a:t>, 1970. Black basalt, limestone rocks, earth, and salt crystals, length 1,500’ (457.2 m). Great Salt Lake, Utah. Photograph by Gianfranco Gorgoni, courtesy John Weber Gallery, New York.</a:t>
            </a: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6284DE-22E6-4C35-9739-C76F2D6F6E2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1.7</a:t>
            </a:r>
            <a:r>
              <a:rPr lang="en-US" altLang="en-US"/>
              <a:t> Hélio Oiticica, </a:t>
            </a:r>
            <a:r>
              <a:rPr lang="en-US" altLang="en-US" b="1" i="1"/>
              <a:t>B3 Bólide Box 3 “Africana,”</a:t>
            </a:r>
            <a:r>
              <a:rPr lang="en-US" altLang="en-US"/>
              <a:t> 1963. Oil on wood, 23 5∕8 x 9 3∕8 x 11 3∕4" (59.9 x 23.8 x 30 cm). Image courtesy Projecto Hélio Oiticica.</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1D5FF9-E337-471F-8860-C707085D299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BC7A1CE-756B-4868-ACA0-AF5E6D365089}" type="datetimeFigureOut">
              <a:rPr lang="en-US"/>
              <a:pPr>
                <a:defRPr/>
              </a:pPr>
              <a:t>2/5/2020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FEAC14-C060-4CC1-A801-BEA5C681A49C}" type="slidenum">
              <a:rPr lang="en-US" altLang="en-US"/>
              <a:pPr/>
              <a:t>‹#›</a:t>
            </a:fld>
            <a:endParaRPr lang="en-US" altLang="en-US"/>
          </a:p>
        </p:txBody>
      </p:sp>
    </p:spTree>
    <p:extLst>
      <p:ext uri="{BB962C8B-B14F-4D97-AF65-F5344CB8AC3E}">
        <p14:creationId xmlns:p14="http://schemas.microsoft.com/office/powerpoint/2010/main" val="396907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1913E82-EB4E-4E8A-BF55-BC6B14B9C4F0}" type="datetimeFigureOut">
              <a:rPr lang="en-US"/>
              <a:pPr>
                <a:defRPr/>
              </a:pPr>
              <a:t>2/5/2020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5A4FFE-658D-4556-A5AB-4889E8C0B076}" type="slidenum">
              <a:rPr lang="en-US" altLang="en-US"/>
              <a:pPr/>
              <a:t>‹#›</a:t>
            </a:fld>
            <a:endParaRPr lang="en-US" altLang="en-US"/>
          </a:p>
        </p:txBody>
      </p:sp>
    </p:spTree>
    <p:extLst>
      <p:ext uri="{BB962C8B-B14F-4D97-AF65-F5344CB8AC3E}">
        <p14:creationId xmlns:p14="http://schemas.microsoft.com/office/powerpoint/2010/main" val="3061513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F4426AA-9930-43CE-B585-07D654BE8378}" type="datetimeFigureOut">
              <a:rPr lang="en-US"/>
              <a:pPr>
                <a:defRPr/>
              </a:pPr>
              <a:t>2/5/2020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909FA7-D5BA-425B-AAA8-76353D5642D8}" type="slidenum">
              <a:rPr lang="en-US" altLang="en-US"/>
              <a:pPr/>
              <a:t>‹#›</a:t>
            </a:fld>
            <a:endParaRPr lang="en-US" altLang="en-US"/>
          </a:p>
        </p:txBody>
      </p:sp>
    </p:spTree>
    <p:extLst>
      <p:ext uri="{BB962C8B-B14F-4D97-AF65-F5344CB8AC3E}">
        <p14:creationId xmlns:p14="http://schemas.microsoft.com/office/powerpoint/2010/main" val="258449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740C1D2-11E8-4320-BC5A-B581D878D894}" type="datetimeFigureOut">
              <a:rPr lang="en-US"/>
              <a:pPr>
                <a:defRPr/>
              </a:pPr>
              <a:t>2/5/2020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465553-E8E6-4B84-93A9-D88A7EC2FCD1}" type="slidenum">
              <a:rPr lang="en-US" altLang="en-US"/>
              <a:pPr/>
              <a:t>‹#›</a:t>
            </a:fld>
            <a:endParaRPr lang="en-US" altLang="en-US"/>
          </a:p>
        </p:txBody>
      </p:sp>
    </p:spTree>
    <p:extLst>
      <p:ext uri="{BB962C8B-B14F-4D97-AF65-F5344CB8AC3E}">
        <p14:creationId xmlns:p14="http://schemas.microsoft.com/office/powerpoint/2010/main" val="401433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D51452F-4E97-4A28-923B-F735BAAEE493}" type="datetimeFigureOut">
              <a:rPr lang="en-US"/>
              <a:pPr>
                <a:defRPr/>
              </a:pPr>
              <a:t>2/5/2020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777E07-C778-42B6-AAD6-AAE16EA1ED4C}" type="slidenum">
              <a:rPr lang="en-US" altLang="en-US"/>
              <a:pPr/>
              <a:t>‹#›</a:t>
            </a:fld>
            <a:endParaRPr lang="en-US" altLang="en-US"/>
          </a:p>
        </p:txBody>
      </p:sp>
    </p:spTree>
    <p:extLst>
      <p:ext uri="{BB962C8B-B14F-4D97-AF65-F5344CB8AC3E}">
        <p14:creationId xmlns:p14="http://schemas.microsoft.com/office/powerpoint/2010/main" val="166531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B7C3E05-EB00-4702-ACAE-78849B336311}" type="datetimeFigureOut">
              <a:rPr lang="en-US"/>
              <a:pPr>
                <a:defRPr/>
              </a:pPr>
              <a:t>2/5/2020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8104156-FF75-4C03-BCE4-D77AA0357453}" type="slidenum">
              <a:rPr lang="en-US" altLang="en-US"/>
              <a:pPr/>
              <a:t>‹#›</a:t>
            </a:fld>
            <a:endParaRPr lang="en-US" altLang="en-US"/>
          </a:p>
        </p:txBody>
      </p:sp>
    </p:spTree>
    <p:extLst>
      <p:ext uri="{BB962C8B-B14F-4D97-AF65-F5344CB8AC3E}">
        <p14:creationId xmlns:p14="http://schemas.microsoft.com/office/powerpoint/2010/main" val="10698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67F76C0-57F2-4270-B7B5-901D1BA42974}" type="datetimeFigureOut">
              <a:rPr lang="en-US"/>
              <a:pPr>
                <a:defRPr/>
              </a:pPr>
              <a:t>2/5/2020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14F4F98-5F6D-4FE2-B247-A8EF1A95F1E9}" type="slidenum">
              <a:rPr lang="en-US" altLang="en-US"/>
              <a:pPr/>
              <a:t>‹#›</a:t>
            </a:fld>
            <a:endParaRPr lang="en-US" altLang="en-US"/>
          </a:p>
        </p:txBody>
      </p:sp>
    </p:spTree>
    <p:extLst>
      <p:ext uri="{BB962C8B-B14F-4D97-AF65-F5344CB8AC3E}">
        <p14:creationId xmlns:p14="http://schemas.microsoft.com/office/powerpoint/2010/main" val="1014140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665352A-27D1-4B53-8FED-6CA08631E6EB}" type="datetimeFigureOut">
              <a:rPr lang="en-US"/>
              <a:pPr>
                <a:defRPr/>
              </a:pPr>
              <a:t>2/5/2020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5CCB814-9D6B-4883-83E5-7B9BFA042333}" type="slidenum">
              <a:rPr lang="en-US" altLang="en-US"/>
              <a:pPr/>
              <a:t>‹#›</a:t>
            </a:fld>
            <a:endParaRPr lang="en-US" altLang="en-US"/>
          </a:p>
        </p:txBody>
      </p:sp>
    </p:spTree>
    <p:extLst>
      <p:ext uri="{BB962C8B-B14F-4D97-AF65-F5344CB8AC3E}">
        <p14:creationId xmlns:p14="http://schemas.microsoft.com/office/powerpoint/2010/main" val="245034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E11E0AF-FE64-41D1-BFD5-B28A8942ABB2}" type="datetimeFigureOut">
              <a:rPr lang="en-US"/>
              <a:pPr>
                <a:defRPr/>
              </a:pPr>
              <a:t>2/5/2020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CBA1D29-5AF5-44B6-BD19-8DE3555269FB}" type="slidenum">
              <a:rPr lang="en-US" altLang="en-US"/>
              <a:pPr/>
              <a:t>‹#›</a:t>
            </a:fld>
            <a:endParaRPr lang="en-US" altLang="en-US"/>
          </a:p>
        </p:txBody>
      </p:sp>
    </p:spTree>
    <p:extLst>
      <p:ext uri="{BB962C8B-B14F-4D97-AF65-F5344CB8AC3E}">
        <p14:creationId xmlns:p14="http://schemas.microsoft.com/office/powerpoint/2010/main" val="359903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005E071-7B02-49F8-AA16-9BB35C549780}" type="datetimeFigureOut">
              <a:rPr lang="en-US"/>
              <a:pPr>
                <a:defRPr/>
              </a:pPr>
              <a:t>2/5/2020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4EE645-52C5-4557-88EE-65D2380EF29E}" type="slidenum">
              <a:rPr lang="en-US" altLang="en-US"/>
              <a:pPr/>
              <a:t>‹#›</a:t>
            </a:fld>
            <a:endParaRPr lang="en-US" altLang="en-US"/>
          </a:p>
        </p:txBody>
      </p:sp>
    </p:spTree>
    <p:extLst>
      <p:ext uri="{BB962C8B-B14F-4D97-AF65-F5344CB8AC3E}">
        <p14:creationId xmlns:p14="http://schemas.microsoft.com/office/powerpoint/2010/main" val="255280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E057A0-C9C0-4350-9434-2367AA07A5A9}" type="datetimeFigureOut">
              <a:rPr lang="en-US"/>
              <a:pPr>
                <a:defRPr/>
              </a:pPr>
              <a:t>2/5/2020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610986-7CFE-49C6-ACB1-3CCFE9398C3F}" type="slidenum">
              <a:rPr lang="en-US" altLang="en-US"/>
              <a:pPr/>
              <a:t>‹#›</a:t>
            </a:fld>
            <a:endParaRPr lang="en-US" altLang="en-US"/>
          </a:p>
        </p:txBody>
      </p:sp>
    </p:spTree>
    <p:extLst>
      <p:ext uri="{BB962C8B-B14F-4D97-AF65-F5344CB8AC3E}">
        <p14:creationId xmlns:p14="http://schemas.microsoft.com/office/powerpoint/2010/main" val="239855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smtClean="0">
                <a:solidFill>
                  <a:srgbClr val="FFFFFF"/>
                </a:solidFill>
                <a:latin typeface="+mn-lt"/>
                <a:cs typeface="+mn-cs"/>
              </a:defRPr>
            </a:lvl1pPr>
          </a:lstStyle>
          <a:p>
            <a:pPr>
              <a:defRPr/>
            </a:pPr>
            <a:fld id="{28E3B446-4E49-4173-A3D7-F061DCD2E2F9}" type="datetimeFigureOut">
              <a:rPr lang="en-US"/>
              <a:pPr>
                <a:defRPr/>
              </a:pPr>
              <a:t>2/5/2020</a:t>
            </a:fld>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FFFFFF"/>
                </a:solidFill>
                <a:latin typeface="+mn-lt"/>
                <a:cs typeface="+mn-cs"/>
              </a:defRPr>
            </a:lvl1pPr>
          </a:lstStyle>
          <a:p>
            <a:pPr>
              <a:defRPr/>
            </a:pPr>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D43695F-7DC9-4EB5-9270-0CE864B20237}" type="slidenum">
              <a:rPr lang="en-US" altLang="en-US"/>
              <a:pPr/>
              <a:t>‹#›</a:t>
            </a:fld>
            <a:endParaRPr lang="en-US" altLang="en-US"/>
          </a:p>
        </p:txBody>
      </p:sp>
    </p:spTree>
    <p:extLst>
      <p:ext uri="{BB962C8B-B14F-4D97-AF65-F5344CB8AC3E}">
        <p14:creationId xmlns:p14="http://schemas.microsoft.com/office/powerpoint/2010/main" val="346258480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cut-the-knot.org/do_you_know/moebius.av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2209800" y="533400"/>
            <a:ext cx="7772400" cy="1470025"/>
          </a:xfrm>
        </p:spPr>
        <p:txBody>
          <a:bodyPr/>
          <a:lstStyle/>
          <a:p>
            <a:r>
              <a:rPr lang="en-US" altLang="en-US">
                <a:solidFill>
                  <a:srgbClr val="FF0000"/>
                </a:solidFill>
              </a:rPr>
              <a:t>Minimalism, Conceptual Art &amp; Post-Minimalism</a:t>
            </a:r>
          </a:p>
        </p:txBody>
      </p:sp>
      <p:sp>
        <p:nvSpPr>
          <p:cNvPr id="66563" name="Rectangle 2"/>
          <p:cNvSpPr>
            <a:spLocks noChangeArrowheads="1"/>
          </p:cNvSpPr>
          <p:nvPr/>
        </p:nvSpPr>
        <p:spPr bwMode="auto">
          <a:xfrm>
            <a:off x="2286000" y="2362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“The sensuous object, resplendent with compressed internal relations has had to be rejected.”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						Robert Morris</a:t>
            </a:r>
          </a:p>
        </p:txBody>
      </p:sp>
      <p:sp>
        <p:nvSpPr>
          <p:cNvPr id="66564" name="Rectangle 4"/>
          <p:cNvSpPr>
            <a:spLocks noChangeArrowheads="1"/>
          </p:cNvSpPr>
          <p:nvPr/>
        </p:nvSpPr>
        <p:spPr bwMode="auto">
          <a:xfrm>
            <a:off x="1752600" y="4862513"/>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Recommended reading: </a:t>
            </a:r>
            <a:r>
              <a:rPr kumimoji="0" lang="en-US" alt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Michael Fried, “Art and Objecthood” (excerpt); Sol </a:t>
            </a:r>
            <a:r>
              <a:rPr kumimoji="0" lang="en-US" altLang="en-US" sz="18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Lewitt</a:t>
            </a:r>
            <a:r>
              <a:rPr kumimoji="0" lang="en-US" alt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“Sentences on Conceptual Art”; Martha </a:t>
            </a:r>
            <a:r>
              <a:rPr kumimoji="0" lang="en-US" altLang="en-US" sz="18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Rosler</a:t>
            </a:r>
            <a:r>
              <a:rPr kumimoji="0" lang="en-US" alt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“Statement,” available on “Readings” page of Art 112/212 course website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kalb_01-18.jpg"/>
          <p:cNvPicPr>
            <a:picLocks noChangeAspect="1"/>
          </p:cNvPicPr>
          <p:nvPr/>
        </p:nvPicPr>
        <p:blipFill>
          <a:blip r:embed="rId3" cstate="print">
            <a:extLst>
              <a:ext uri="{28A0092B-C50C-407E-A947-70E740481C1C}">
                <a14:useLocalDpi xmlns:a14="http://schemas.microsoft.com/office/drawing/2010/main" val="0"/>
              </a:ext>
            </a:extLst>
          </a:blip>
          <a:srcRect l="14999" r="12500"/>
          <a:stretch>
            <a:fillRect/>
          </a:stretch>
        </p:blipFill>
        <p:spPr bwMode="auto">
          <a:xfrm>
            <a:off x="403860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p:cNvSpPr>
            <a:spLocks noChangeArrowheads="1"/>
          </p:cNvSpPr>
          <p:nvPr/>
        </p:nvSpPr>
        <p:spPr bwMode="auto">
          <a:xfrm>
            <a:off x="1524000" y="534988"/>
            <a:ext cx="2514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Hans Haacke</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Shapolsky et al., Manhattan Real Estate Holdings, a Real-Time Social System, as of May 1, 1971</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1971.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Showing three of 33 panels; 146 black and white photographs, 146 typewritten pages, 2 plans, 6 tables of transactions, 1 explanatory panel. La Musée National d'Art Moderne, Centre Georges Pompidou, Paris.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25450" y="304800"/>
            <a:ext cx="11430000" cy="1477963"/>
          </a:xfrm>
        </p:spPr>
        <p:txBody>
          <a:bodyPr/>
          <a:lstStyle/>
          <a:p>
            <a:pPr algn="l"/>
            <a:r>
              <a:rPr lang="en-US" altLang="en-US" sz="1800" b="1">
                <a:latin typeface="Verdana" panose="020B0604030504040204" pitchFamily="34" charset="0"/>
              </a:rPr>
              <a:t>Hans Haacke</a:t>
            </a:r>
            <a:r>
              <a:rPr lang="en-US" altLang="en-US" sz="1800">
                <a:latin typeface="Verdana" panose="020B0604030504040204" pitchFamily="34" charset="0"/>
              </a:rPr>
              <a:t> (German, b.1936), </a:t>
            </a:r>
            <a:r>
              <a:rPr lang="en-US" altLang="en-US" sz="1800" i="1">
                <a:latin typeface="Verdana" panose="020B0604030504040204" pitchFamily="34" charset="0"/>
              </a:rPr>
              <a:t>Shapolsky et al. Manhattan Real Estate Holdings, a Real-Time System, as of May 1, 1971,</a:t>
            </a:r>
            <a:r>
              <a:rPr lang="en-US" altLang="en-US" sz="1800">
                <a:latin typeface="Verdana" panose="020B0604030504040204" pitchFamily="34" charset="0"/>
              </a:rPr>
              <a:t> 1971: 142 photographs of New York apartment buildings, 2 maps of New York's Lower East Side and Harlem with properties marked, 6 charts documenting business relations within the real estate group.</a:t>
            </a:r>
            <a:br>
              <a:rPr lang="en-US" altLang="en-US" sz="1600">
                <a:latin typeface="Verdana" panose="020B0604030504040204" pitchFamily="34" charset="0"/>
              </a:rPr>
            </a:br>
            <a:endParaRPr lang="en-US" altLang="en-US" sz="1600">
              <a:latin typeface="Verdana" panose="020B0604030504040204" pitchFamily="34" charset="0"/>
            </a:endParaRPr>
          </a:p>
        </p:txBody>
      </p:sp>
      <p:pic>
        <p:nvPicPr>
          <p:cNvPr id="76803" name="Picture 4" descr="haacke_shapolskyetal_ManhattanRealEstateHoldings_19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286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5" descr="haacke_shapolskyetal_ManhattanRealEstateHoldings_detail2_19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75" y="1903413"/>
            <a:ext cx="3143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descr="haacke_shapolskyetal_ManhattanRealEstateHoldings_detail_19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1903413"/>
            <a:ext cx="30257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kalb_01-11.jpg"/>
          <p:cNvPicPr>
            <a:picLocks noChangeAspect="1"/>
          </p:cNvPicPr>
          <p:nvPr/>
        </p:nvPicPr>
        <p:blipFill>
          <a:blip r:embed="rId3" cstate="print">
            <a:extLst>
              <a:ext uri="{28A0092B-C50C-407E-A947-70E740481C1C}">
                <a14:useLocalDpi xmlns:a14="http://schemas.microsoft.com/office/drawing/2010/main" val="0"/>
              </a:ext>
            </a:extLst>
          </a:blip>
          <a:srcRect l="18333" r="13333"/>
          <a:stretch>
            <a:fillRect/>
          </a:stretch>
        </p:blipFill>
        <p:spPr bwMode="auto">
          <a:xfrm>
            <a:off x="3962400" y="0"/>
            <a:ext cx="624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p:cNvSpPr>
            <a:spLocks noChangeArrowheads="1"/>
          </p:cNvSpPr>
          <p:nvPr/>
        </p:nvSpPr>
        <p:spPr bwMode="auto">
          <a:xfrm>
            <a:off x="1619250" y="2000250"/>
            <a:ext cx="23431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Richard Serra</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Prop</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1968. Lead antimony, four plates, each 48 x 48 x 1“. The Museum of Modern Art, New York.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Post-Minimalism</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981200" y="0"/>
            <a:ext cx="8229600" cy="1371600"/>
          </a:xfrm>
        </p:spPr>
        <p:txBody>
          <a:bodyPr/>
          <a:lstStyle/>
          <a:p>
            <a:pPr algn="l"/>
            <a:r>
              <a:rPr lang="en-US" altLang="en-US" sz="1600" b="1">
                <a:latin typeface="Verdana" panose="020B0604030504040204" pitchFamily="34" charset="0"/>
                <a:ea typeface="Verdana" panose="020B0604030504040204" pitchFamily="34" charset="0"/>
                <a:cs typeface="Verdana" panose="020B0604030504040204" pitchFamily="34" charset="0"/>
              </a:rPr>
              <a:t>Richard Serra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Verb List</a:t>
            </a:r>
            <a:r>
              <a:rPr lang="en-US" altLang="en-US" sz="1600">
                <a:latin typeface="Verdana" panose="020B0604030504040204" pitchFamily="34" charset="0"/>
                <a:ea typeface="Verdana" panose="020B0604030504040204" pitchFamily="34" charset="0"/>
                <a:cs typeface="Verdana" panose="020B0604030504040204" pitchFamily="34" charset="0"/>
              </a:rPr>
              <a:t>, pencil on two sheets of paper, 1962-8, “Drawing is a verb… [the list is] a series of actions to relate to oneself, material, place, and process.”  Serra listed the infinitives of 84 verbs and 24 possible contexts – </a:t>
            </a:r>
            <a:r>
              <a:rPr lang="en-US" altLang="en-US" sz="1600" i="1">
                <a:latin typeface="Verdana" panose="020B0604030504040204" pitchFamily="34" charset="0"/>
                <a:ea typeface="Verdana" panose="020B0604030504040204" pitchFamily="34" charset="0"/>
                <a:cs typeface="Verdana" panose="020B0604030504040204" pitchFamily="34" charset="0"/>
              </a:rPr>
              <a:t>of gravity, of entropy, of nature, etc.</a:t>
            </a:r>
            <a:r>
              <a:rPr lang="en-US" altLang="en-US" sz="1600">
                <a:latin typeface="Verdana" panose="020B0604030504040204" pitchFamily="34" charset="0"/>
                <a:ea typeface="Verdana" panose="020B0604030504040204" pitchFamily="34" charset="0"/>
                <a:cs typeface="Verdana" panose="020B0604030504040204" pitchFamily="34" charset="0"/>
              </a:rPr>
              <a:t> – in four columns of script. </a:t>
            </a:r>
          </a:p>
        </p:txBody>
      </p:sp>
      <p:pic>
        <p:nvPicPr>
          <p:cNvPr id="78851" name="Picture 2" descr="http://leahvirsik.com/blog/wp-content/uploads/2012/01/verblis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295400"/>
            <a:ext cx="80137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sz="1600" b="1">
                <a:latin typeface="Verdana" panose="020B0604030504040204" pitchFamily="34" charset="0"/>
              </a:rPr>
              <a:t>Richard Serra </a:t>
            </a:r>
            <a:r>
              <a:rPr lang="en-US" altLang="en-US" sz="1600">
                <a:latin typeface="Verdana" panose="020B0604030504040204" pitchFamily="34" charset="0"/>
              </a:rPr>
              <a:t>(b. 1939, US), </a:t>
            </a:r>
            <a:r>
              <a:rPr lang="en-US" altLang="en-US" sz="1600" i="1">
                <a:latin typeface="Verdana" panose="020B0604030504040204" pitchFamily="34" charset="0"/>
              </a:rPr>
              <a:t>Splashing</a:t>
            </a:r>
            <a:r>
              <a:rPr lang="en-US" altLang="en-US" sz="1600">
                <a:latin typeface="Verdana" panose="020B0604030504040204" pitchFamily="34" charset="0"/>
              </a:rPr>
              <a:t>, 1968, molten lead left to harden, </a:t>
            </a:r>
            <a:br>
              <a:rPr lang="en-US" altLang="en-US" sz="1600">
                <a:latin typeface="Verdana" panose="020B0604030504040204" pitchFamily="34" charset="0"/>
              </a:rPr>
            </a:br>
            <a:r>
              <a:rPr lang="en-US" altLang="en-US" sz="1600">
                <a:latin typeface="Verdana" panose="020B0604030504040204" pitchFamily="34" charset="0"/>
              </a:rPr>
              <a:t>Leo Castelli warehouse. </a:t>
            </a:r>
            <a:r>
              <a:rPr lang="en-US" altLang="en-US" sz="1600" b="1">
                <a:latin typeface="Verdana" panose="020B0604030504040204" pitchFamily="34" charset="0"/>
              </a:rPr>
              <a:t> </a:t>
            </a:r>
            <a:r>
              <a:rPr lang="en-US" altLang="en-US" sz="1600">
                <a:latin typeface="Verdana" panose="020B0604030504040204" pitchFamily="34" charset="0"/>
              </a:rPr>
              <a:t>Action / Process Sculpture </a:t>
            </a:r>
          </a:p>
        </p:txBody>
      </p:sp>
      <p:pic>
        <p:nvPicPr>
          <p:cNvPr id="79875" name="Picture 4" descr="Serra_Splashing_1968_8211_molted_lead_left_to_harden_Castelli_warehouse_destroy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27635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Serra_richard_spla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098675"/>
            <a:ext cx="45275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kalb_01-10.jpg"/>
          <p:cNvPicPr>
            <a:picLocks noChangeAspect="1"/>
          </p:cNvPicPr>
          <p:nvPr/>
        </p:nvPicPr>
        <p:blipFill>
          <a:blip r:embed="rId3" cstate="print">
            <a:extLst>
              <a:ext uri="{28A0092B-C50C-407E-A947-70E740481C1C}">
                <a14:useLocalDpi xmlns:a14="http://schemas.microsoft.com/office/drawing/2010/main" val="0"/>
              </a:ext>
            </a:extLst>
          </a:blip>
          <a:srcRect l="21667" r="20833"/>
          <a:stretch>
            <a:fillRect/>
          </a:stretch>
        </p:blipFill>
        <p:spPr bwMode="auto">
          <a:xfrm>
            <a:off x="434340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p:cNvSpPr>
            <a:spLocks noChangeArrowheads="1"/>
          </p:cNvSpPr>
          <p:nvPr/>
        </p:nvSpPr>
        <p:spPr bwMode="auto">
          <a:xfrm>
            <a:off x="1219200" y="2259013"/>
            <a:ext cx="2895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Robert Morris, </a:t>
            </a:r>
            <a:r>
              <a:rPr kumimoji="0" lang="de-DE"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Untitled</a:t>
            </a:r>
            <a:r>
              <a:rPr kumimoji="0" lang="de-DE"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1967. Felt, 12 x 6' (3.65 m x 182.88 cm). Archives of American Art, Smithsonian Institution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Post-Minimalism, process art employing chance and gravity</a:t>
            </a:r>
            <a:endPar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0"/>
            <a:ext cx="11582400" cy="1417638"/>
          </a:xfrm>
        </p:spPr>
        <p:txBody>
          <a:bodyPr/>
          <a:lstStyle/>
          <a:p>
            <a:pPr algn="l"/>
            <a:r>
              <a:rPr lang="en-US" altLang="en-US" sz="1600" b="1"/>
              <a:t>Robert Smithson</a:t>
            </a:r>
            <a:r>
              <a:rPr lang="en-US" altLang="en-US" sz="1600"/>
              <a:t> (US, 1938-1973), </a:t>
            </a:r>
            <a:r>
              <a:rPr lang="en-US" altLang="en-US" sz="1600" i="1"/>
              <a:t>A Nonsite: Franklin, New Jersey</a:t>
            </a:r>
            <a:r>
              <a:rPr lang="en-US" altLang="en-US" sz="1600"/>
              <a:t>, summer, 1968</a:t>
            </a:r>
            <a:br>
              <a:rPr lang="en-US" altLang="en-US" sz="1600"/>
            </a:br>
            <a:r>
              <a:rPr lang="en-US" altLang="en-US" sz="1600"/>
              <a:t>wood, limestone, aerial photographs, 16 1/2" x 82" x 110“</a:t>
            </a:r>
            <a:br>
              <a:rPr lang="en-US" altLang="en-US" sz="1600"/>
            </a:br>
            <a:r>
              <a:rPr lang="en-US" altLang="en-US" sz="1600"/>
              <a:t>(right top and bottom) </a:t>
            </a:r>
            <a:r>
              <a:rPr lang="en-US" altLang="en-US" sz="1600" i="1"/>
              <a:t>Chalk and Mirror Displacement</a:t>
            </a:r>
            <a:r>
              <a:rPr lang="en-US" altLang="en-US" sz="1600"/>
              <a:t>, 1969, 6 mirrors / chalk from quarry in Oxted, England,</a:t>
            </a:r>
            <a:br>
              <a:rPr lang="en-US" altLang="en-US" sz="1600"/>
            </a:br>
            <a:r>
              <a:rPr lang="en-US" altLang="en-US" sz="1600"/>
              <a:t>each 10"x 5" (overall 10‘) </a:t>
            </a:r>
          </a:p>
        </p:txBody>
      </p:sp>
      <p:pic>
        <p:nvPicPr>
          <p:cNvPr id="81923" name="Picture 4" descr="Smithson_nonsite_franklin_19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50975"/>
            <a:ext cx="38608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 descr="Smithson_chalk_mirror_nature_19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990600"/>
            <a:ext cx="361950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Smithson_Nonsite_chalk_mirror_gallery_19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4281488"/>
            <a:ext cx="3619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kalb_01-12.jpg"/>
          <p:cNvPicPr>
            <a:picLocks noChangeAspect="1"/>
          </p:cNvPicPr>
          <p:nvPr/>
        </p:nvPicPr>
        <p:blipFill>
          <a:blip r:embed="rId3" cstate="print">
            <a:extLst>
              <a:ext uri="{28A0092B-C50C-407E-A947-70E740481C1C}">
                <a14:useLocalDpi xmlns:a14="http://schemas.microsoft.com/office/drawing/2010/main" val="0"/>
              </a:ext>
            </a:extLst>
          </a:blip>
          <a:srcRect t="12222"/>
          <a:stretch>
            <a:fillRect/>
          </a:stretch>
        </p:blipFill>
        <p:spPr bwMode="auto">
          <a:xfrm>
            <a:off x="152400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p:cNvSpPr>
            <a:spLocks noChangeArrowheads="1"/>
          </p:cNvSpPr>
          <p:nvPr/>
        </p:nvSpPr>
        <p:spPr bwMode="auto">
          <a:xfrm>
            <a:off x="1811338" y="6149975"/>
            <a:ext cx="8569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Robert Smithson, </a:t>
            </a:r>
            <a:r>
              <a:rPr kumimoji="0" lang="en-US" altLang="en-US" sz="14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Spiral Jetty</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1970. Black basalt, limestone rocks, earth, and salt crystals, length 1,500’ (457.2 m). Great Salt Lake, Utah.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981200" y="274638"/>
            <a:ext cx="8229600" cy="715962"/>
          </a:xfrm>
        </p:spPr>
        <p:txBody>
          <a:bodyPr/>
          <a:lstStyle/>
          <a:p>
            <a:r>
              <a:rPr lang="en-US" altLang="en-US" sz="1600" b="1"/>
              <a:t>Robert Smithson</a:t>
            </a:r>
            <a:r>
              <a:rPr lang="en-US" altLang="en-US" sz="1600"/>
              <a:t> (US, 1938-1973) </a:t>
            </a:r>
            <a:r>
              <a:rPr lang="en-US" altLang="en-US" sz="1600" i="1"/>
              <a:t>Spiral Jetty,</a:t>
            </a:r>
            <a:r>
              <a:rPr lang="en-US" altLang="en-US" sz="1600"/>
              <a:t> 1970, Great Salt Lake, </a:t>
            </a:r>
            <a:br>
              <a:rPr lang="en-US" altLang="en-US" sz="1600"/>
            </a:br>
            <a:r>
              <a:rPr lang="en-US" altLang="en-US" sz="1600"/>
              <a:t>black rocks, salt crystals, Dia foundation collection</a:t>
            </a:r>
          </a:p>
        </p:txBody>
      </p:sp>
      <p:pic>
        <p:nvPicPr>
          <p:cNvPr id="83971" name="Picture 4" descr="smithson_spiral_jetty2"/>
          <p:cNvPicPr>
            <a:picLocks noChangeAspect="1" noChangeArrowheads="1"/>
          </p:cNvPicPr>
          <p:nvPr/>
        </p:nvPicPr>
        <p:blipFill>
          <a:blip r:embed="rId2" cstate="print">
            <a:extLst>
              <a:ext uri="{28A0092B-C50C-407E-A947-70E740481C1C}">
                <a14:useLocalDpi xmlns:a14="http://schemas.microsoft.com/office/drawing/2010/main" val="0"/>
              </a:ext>
            </a:extLst>
          </a:blip>
          <a:srcRect b="5000"/>
          <a:stretch>
            <a:fillRect/>
          </a:stretch>
        </p:blipFill>
        <p:spPr bwMode="auto">
          <a:xfrm>
            <a:off x="1066800" y="1143000"/>
            <a:ext cx="9829800"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smithson_spiral_jetty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167063"/>
            <a:ext cx="5486400"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6" descr="smithsonspiraljettyaeri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52400"/>
            <a:ext cx="51816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8" descr="smithson_spiral_jetty_dra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111125"/>
            <a:ext cx="38100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24000" y="0"/>
            <a:ext cx="9144000" cy="1295400"/>
          </a:xfrm>
        </p:spPr>
        <p:txBody>
          <a:bodyPr/>
          <a:lstStyle/>
          <a:p>
            <a:r>
              <a:rPr lang="en-US" altLang="en-US" sz="1600" b="1">
                <a:latin typeface="Verdana" panose="020B0604030504040204" pitchFamily="34" charset="0"/>
              </a:rPr>
              <a:t>Robert Morris and Carolee Schneeman</a:t>
            </a:r>
            <a:r>
              <a:rPr lang="en-US" altLang="en-US" sz="1600">
                <a:latin typeface="Verdana" panose="020B0604030504040204" pitchFamily="34" charset="0"/>
              </a:rPr>
              <a:t>, </a:t>
            </a:r>
            <a:r>
              <a:rPr lang="en-US" altLang="en-US" sz="1600" i="1">
                <a:latin typeface="Verdana" panose="020B0604030504040204" pitchFamily="34" charset="0"/>
              </a:rPr>
              <a:t>Site</a:t>
            </a:r>
            <a:r>
              <a:rPr lang="en-US" altLang="en-US" sz="1600">
                <a:latin typeface="Verdana" panose="020B0604030504040204" pitchFamily="34" charset="0"/>
              </a:rPr>
              <a:t>, 1964, performance, New York</a:t>
            </a:r>
            <a:br>
              <a:rPr lang="en-US" altLang="en-US" sz="1600">
                <a:latin typeface="Verdana" panose="020B0604030504040204" pitchFamily="34" charset="0"/>
              </a:rPr>
            </a:br>
            <a:r>
              <a:rPr lang="en-US" altLang="en-US" sz="1600">
                <a:latin typeface="Verdana" panose="020B0604030504040204" pitchFamily="34" charset="0"/>
              </a:rPr>
              <a:t>(compare: below, left) </a:t>
            </a:r>
            <a:r>
              <a:rPr lang="en-US" altLang="en-US" sz="1600" b="1">
                <a:latin typeface="Verdana" panose="020B0604030504040204" pitchFamily="34" charset="0"/>
              </a:rPr>
              <a:t>Edouard Manet</a:t>
            </a:r>
            <a:r>
              <a:rPr lang="en-US" altLang="en-US" sz="1600">
                <a:latin typeface="Verdana" panose="020B0604030504040204" pitchFamily="34" charset="0"/>
              </a:rPr>
              <a:t>, </a:t>
            </a:r>
            <a:r>
              <a:rPr lang="en-US" altLang="en-US" sz="1600" i="1">
                <a:latin typeface="Verdana" panose="020B0604030504040204" pitchFamily="34" charset="0"/>
              </a:rPr>
              <a:t>Olympia</a:t>
            </a:r>
            <a:r>
              <a:rPr lang="en-US" altLang="en-US" sz="1600">
                <a:latin typeface="Verdana" panose="020B0604030504040204" pitchFamily="34" charset="0"/>
              </a:rPr>
              <a:t>, 1863 (avant-garde icon)</a:t>
            </a:r>
            <a:br>
              <a:rPr lang="en-US" altLang="en-US" sz="1600">
                <a:latin typeface="Verdana" panose="020B0604030504040204" pitchFamily="34" charset="0"/>
              </a:rPr>
            </a:br>
            <a:endParaRPr lang="en-US" altLang="en-US" sz="1600">
              <a:latin typeface="Verdana" panose="020B0604030504040204" pitchFamily="34" charset="0"/>
            </a:endParaRPr>
          </a:p>
        </p:txBody>
      </p:sp>
      <p:pic>
        <p:nvPicPr>
          <p:cNvPr id="67587" name="Picture 4" descr="Morris_Robert_Site2_19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371600"/>
            <a:ext cx="49720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Morris_Robert_Site_19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371600"/>
            <a:ext cx="38481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manet_olympia"/>
          <p:cNvPicPr>
            <a:picLocks noChangeAspect="1" noChangeArrowheads="1"/>
          </p:cNvPicPr>
          <p:nvPr/>
        </p:nvPicPr>
        <p:blipFill>
          <a:blip r:embed="rId4" cstate="print">
            <a:lum contrast="14000"/>
            <a:extLst>
              <a:ext uri="{28A0092B-C50C-407E-A947-70E740481C1C}">
                <a14:useLocalDpi xmlns:a14="http://schemas.microsoft.com/office/drawing/2010/main" val="0"/>
              </a:ext>
            </a:extLst>
          </a:blip>
          <a:srcRect/>
          <a:stretch>
            <a:fillRect/>
          </a:stretch>
        </p:blipFill>
        <p:spPr bwMode="auto">
          <a:xfrm>
            <a:off x="2133600" y="4343400"/>
            <a:ext cx="3048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90" name="Text Box 7"/>
          <p:cNvSpPr txBox="1">
            <a:spLocks noChangeArrowheads="1"/>
          </p:cNvSpPr>
          <p:nvPr/>
        </p:nvSpPr>
        <p:spPr bwMode="auto">
          <a:xfrm>
            <a:off x="6858000" y="4724400"/>
            <a:ext cx="3203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Morris’s mask is by Jasper Johns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52400"/>
            <a:ext cx="88392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txBox="1">
            <a:spLocks/>
          </p:cNvSpPr>
          <p:nvPr/>
        </p:nvSpPr>
        <p:spPr>
          <a:xfrm>
            <a:off x="304800" y="6172200"/>
            <a:ext cx="12115800" cy="533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3EBF1"/>
                </a:solidFill>
                <a:effectLst/>
                <a:uLnTx/>
                <a:uFillTx/>
                <a:latin typeface="Verdana" pitchFamily="34" charset="0"/>
                <a:ea typeface="Verdana" pitchFamily="34" charset="0"/>
                <a:cs typeface="Verdana" pitchFamily="34" charset="0"/>
              </a:rPr>
              <a:t>Go to </a:t>
            </a:r>
            <a:r>
              <a:rPr kumimoji="0" lang="en-US" sz="1600" b="0" i="1" u="none" strike="noStrike" kern="0" cap="none" spc="0" normalizeH="0" baseline="0" noProof="0" dirty="0">
                <a:ln>
                  <a:noFill/>
                </a:ln>
                <a:solidFill>
                  <a:srgbClr val="E3EBF1"/>
                </a:solidFill>
                <a:effectLst/>
                <a:uLnTx/>
                <a:uFillTx/>
                <a:latin typeface="Verdana" pitchFamily="34" charset="0"/>
                <a:ea typeface="Verdana" pitchFamily="34" charset="0"/>
                <a:cs typeface="Verdana" pitchFamily="34" charset="0"/>
              </a:rPr>
              <a:t>Google Earth </a:t>
            </a:r>
            <a:r>
              <a:rPr kumimoji="0" lang="en-US" sz="1600" b="0" i="0" u="none" strike="noStrike" kern="0" cap="none" spc="0" normalizeH="0" baseline="0" noProof="0" dirty="0">
                <a:ln>
                  <a:noFill/>
                </a:ln>
                <a:solidFill>
                  <a:srgbClr val="E3EBF1"/>
                </a:solidFill>
                <a:effectLst/>
                <a:uLnTx/>
                <a:uFillTx/>
                <a:latin typeface="Verdana" pitchFamily="34" charset="0"/>
                <a:ea typeface="Verdana" pitchFamily="34" charset="0"/>
                <a:cs typeface="Verdana" pitchFamily="34" charset="0"/>
              </a:rPr>
              <a:t>for location and current condition (dry) of the lake</a:t>
            </a:r>
          </a:p>
        </p:txBody>
      </p:sp>
      <p:sp>
        <p:nvSpPr>
          <p:cNvPr id="86020" name="TextBox 4"/>
          <p:cNvSpPr txBox="1">
            <a:spLocks noChangeArrowheads="1"/>
          </p:cNvSpPr>
          <p:nvPr/>
        </p:nvSpPr>
        <p:spPr bwMode="auto">
          <a:xfrm>
            <a:off x="8686800" y="228600"/>
            <a:ext cx="166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Summer 2015</a:t>
            </a:r>
            <a:br>
              <a:rPr kumimoji="0" lang="en-US" alt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br>
            <a:r>
              <a:rPr kumimoji="0" lang="en-US" altLang="en-US" sz="1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photo by Danny Cardenas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3"/>
          <p:cNvSpPr txBox="1">
            <a:spLocks noChangeArrowheads="1"/>
          </p:cNvSpPr>
          <p:nvPr/>
        </p:nvSpPr>
        <p:spPr bwMode="auto">
          <a:xfrm>
            <a:off x="8839200" y="762000"/>
            <a:ext cx="166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Summer 2015</a:t>
            </a:r>
            <a:br>
              <a:rPr kumimoji="0" lang="en-US" alt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br>
            <a:r>
              <a:rPr kumimoji="0" lang="en-US" altLang="en-US" sz="1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photo by Danny Cardenas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sz="1600"/>
              <a:t>Robert Smithson (left) and Donald Judd (right) at site of </a:t>
            </a:r>
            <a:r>
              <a:rPr lang="en-US" altLang="en-US" sz="1600" i="1"/>
              <a:t>Spiral Jetty</a:t>
            </a:r>
            <a:r>
              <a:rPr lang="en-US" altLang="en-US" sz="1600"/>
              <a:t>, 1970</a:t>
            </a:r>
            <a:br>
              <a:rPr lang="en-US" altLang="en-US" sz="1600"/>
            </a:br>
            <a:r>
              <a:rPr lang="en-US" altLang="en-US" sz="1600" b="1"/>
              <a:t>Minimalism – Post-Minimalism</a:t>
            </a:r>
          </a:p>
        </p:txBody>
      </p:sp>
      <p:pic>
        <p:nvPicPr>
          <p:cNvPr id="88067" name="Picture 4" descr="smithson_Judd_spiralJetty_1970"/>
          <p:cNvPicPr>
            <a:picLocks noChangeAspect="1" noChangeArrowheads="1"/>
          </p:cNvPicPr>
          <p:nvPr/>
        </p:nvPicPr>
        <p:blipFill>
          <a:blip r:embed="rId2" cstate="print">
            <a:extLst>
              <a:ext uri="{28A0092B-C50C-407E-A947-70E740481C1C}">
                <a14:useLocalDpi xmlns:a14="http://schemas.microsoft.com/office/drawing/2010/main" val="0"/>
              </a:ext>
            </a:extLst>
          </a:blip>
          <a:srcRect l="1875"/>
          <a:stretch>
            <a:fillRect/>
          </a:stretch>
        </p:blipFill>
        <p:spPr bwMode="auto">
          <a:xfrm>
            <a:off x="4343400" y="1600200"/>
            <a:ext cx="352266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lark, Lygia, 1958, Rio de Janei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04800"/>
            <a:ext cx="546735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1" name="Rectangle 3"/>
          <p:cNvSpPr>
            <a:spLocks noGrp="1" noChangeArrowheads="1"/>
          </p:cNvSpPr>
          <p:nvPr>
            <p:ph type="title"/>
          </p:nvPr>
        </p:nvSpPr>
        <p:spPr>
          <a:xfrm>
            <a:off x="2057400" y="6172200"/>
            <a:ext cx="8229600" cy="685800"/>
          </a:xfrm>
        </p:spPr>
        <p:txBody>
          <a:bodyPr/>
          <a:lstStyle/>
          <a:p>
            <a:r>
              <a:rPr lang="en-US" altLang="en-US" sz="1600" b="1"/>
              <a:t>Lygia Clark</a:t>
            </a:r>
            <a:r>
              <a:rPr lang="en-US" altLang="en-US" sz="1600"/>
              <a:t> (Brazil, 1920-1988) Rio de Janeiro 1958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981200" y="152400"/>
            <a:ext cx="8229600" cy="838200"/>
          </a:xfrm>
        </p:spPr>
        <p:txBody>
          <a:bodyPr/>
          <a:lstStyle/>
          <a:p>
            <a:r>
              <a:rPr lang="en-US" altLang="en-US" sz="1600"/>
              <a:t>(left)</a:t>
            </a:r>
            <a:r>
              <a:rPr lang="en-US" altLang="en-US" sz="1600" b="1"/>
              <a:t> Lygia Clark</a:t>
            </a:r>
            <a:r>
              <a:rPr lang="en-US" altLang="en-US" sz="1600"/>
              <a:t>, </a:t>
            </a:r>
            <a:r>
              <a:rPr lang="en-US" altLang="en-US" sz="1600" i="1"/>
              <a:t>Relief Painting with Yellow Square, </a:t>
            </a:r>
            <a:r>
              <a:rPr lang="en-US" altLang="en-US" sz="1600"/>
              <a:t>oil</a:t>
            </a:r>
            <a:r>
              <a:rPr lang="en-US" altLang="en-US" sz="1600" i="1"/>
              <a:t>, </a:t>
            </a:r>
            <a:r>
              <a:rPr lang="en-US" altLang="en-US" sz="1600"/>
              <a:t>1957, 30 in. H</a:t>
            </a:r>
            <a:br>
              <a:rPr lang="en-US" altLang="en-US" sz="1600"/>
            </a:br>
            <a:r>
              <a:rPr lang="en-US" altLang="en-US" sz="1600"/>
              <a:t>Brazilian Neoconcretism </a:t>
            </a:r>
            <a:br>
              <a:rPr lang="en-US" altLang="en-US" sz="1600"/>
            </a:br>
            <a:r>
              <a:rPr lang="en-US" altLang="en-US" sz="1600"/>
              <a:t>(right) compare: Kasimir Malevich, Suprematism, </a:t>
            </a:r>
            <a:r>
              <a:rPr lang="en-US" altLang="en-US" sz="1600" i="1"/>
              <a:t>White on White</a:t>
            </a:r>
            <a:r>
              <a:rPr lang="en-US" altLang="en-US" sz="1600"/>
              <a:t>, 1918</a:t>
            </a:r>
          </a:p>
        </p:txBody>
      </p:sp>
      <p:pic>
        <p:nvPicPr>
          <p:cNvPr id="90115" name="Picture 3" descr="Clark, Lygia, Relief Painting With Yellow Square, 1957, 75x75cm"/>
          <p:cNvPicPr>
            <a:picLocks noChangeAspect="1" noChangeArrowheads="1"/>
          </p:cNvPicPr>
          <p:nvPr/>
        </p:nvPicPr>
        <p:blipFill>
          <a:blip r:embed="rId2" cstate="print">
            <a:lum bright="-12000" contrast="26000"/>
            <a:extLst>
              <a:ext uri="{28A0092B-C50C-407E-A947-70E740481C1C}">
                <a14:useLocalDpi xmlns:a14="http://schemas.microsoft.com/office/drawing/2010/main" val="0"/>
              </a:ext>
            </a:extLst>
          </a:blip>
          <a:srcRect/>
          <a:stretch>
            <a:fillRect/>
          </a:stretch>
        </p:blipFill>
        <p:spPr bwMode="auto">
          <a:xfrm>
            <a:off x="1905000" y="1219200"/>
            <a:ext cx="4867275"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Malevich_WhiteonWhite_19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057400"/>
            <a:ext cx="31813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209800" y="6446838"/>
            <a:ext cx="8229600" cy="411162"/>
          </a:xfrm>
        </p:spPr>
        <p:txBody>
          <a:bodyPr/>
          <a:lstStyle/>
          <a:p>
            <a:r>
              <a:rPr lang="en-US" altLang="en-US" sz="1600" b="1"/>
              <a:t>Lygia Clark</a:t>
            </a:r>
            <a:r>
              <a:rPr lang="en-US" altLang="en-US" sz="1600"/>
              <a:t>, </a:t>
            </a:r>
            <a:r>
              <a:rPr lang="en-US" altLang="en-US" sz="1600" i="1"/>
              <a:t>Machine Animal (Bicho),</a:t>
            </a:r>
            <a:r>
              <a:rPr lang="en-US" altLang="en-US" sz="1600"/>
              <a:t> 1962, aluminum, 55x65, Sao Paulo</a:t>
            </a:r>
          </a:p>
        </p:txBody>
      </p:sp>
      <p:pic>
        <p:nvPicPr>
          <p:cNvPr id="91139" name="Picture 3" descr="Clark, Lygia, Machine Anim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4768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905000" y="6172200"/>
            <a:ext cx="8229600" cy="685800"/>
          </a:xfrm>
        </p:spPr>
        <p:txBody>
          <a:bodyPr/>
          <a:lstStyle/>
          <a:p>
            <a:r>
              <a:rPr lang="en-US" altLang="en-US" sz="1600"/>
              <a:t>Lygia Clark, </a:t>
            </a:r>
            <a:r>
              <a:rPr lang="en-US" altLang="en-US" sz="1600" i="1"/>
              <a:t>Mandala</a:t>
            </a:r>
            <a:r>
              <a:rPr lang="en-US" altLang="en-US" sz="1600"/>
              <a:t>, from the series, </a:t>
            </a:r>
            <a:r>
              <a:rPr lang="en-US" altLang="en-US" sz="1600" i="1"/>
              <a:t>Collective Body</a:t>
            </a:r>
            <a:r>
              <a:rPr lang="en-US" altLang="en-US" sz="1600"/>
              <a:t>, 1959, elastic bands linking people at their wrists or ankles</a:t>
            </a:r>
          </a:p>
        </p:txBody>
      </p:sp>
      <p:pic>
        <p:nvPicPr>
          <p:cNvPr id="92163" name="Picture 3" descr="Clark, Lygia, Mandala, Collective Body series, 19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0"/>
            <a:ext cx="41592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981200" y="274638"/>
            <a:ext cx="8229600" cy="411162"/>
          </a:xfrm>
        </p:spPr>
        <p:txBody>
          <a:bodyPr/>
          <a:lstStyle/>
          <a:p>
            <a:r>
              <a:rPr lang="en-US" altLang="en-US" sz="1600"/>
              <a:t>Lygia Clark, </a:t>
            </a:r>
            <a:r>
              <a:rPr lang="en-US" altLang="en-US" sz="1600" i="1"/>
              <a:t>Air &amp; Stone (Multiple)</a:t>
            </a:r>
            <a:r>
              <a:rPr lang="en-US" altLang="en-US" sz="1600"/>
              <a:t> 1966, inflated plastic bag and stone</a:t>
            </a:r>
          </a:p>
        </p:txBody>
      </p:sp>
      <p:pic>
        <p:nvPicPr>
          <p:cNvPr id="93187" name="Picture 3" descr="Clark, Lygia, Air $ Stone multiple, 19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762000"/>
            <a:ext cx="46577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81200" y="0"/>
            <a:ext cx="8229600" cy="1752600"/>
          </a:xfrm>
        </p:spPr>
        <p:txBody>
          <a:bodyPr/>
          <a:lstStyle/>
          <a:p>
            <a:r>
              <a:rPr lang="en-US" altLang="en-US" sz="1400"/>
              <a:t>(left)</a:t>
            </a:r>
            <a:r>
              <a:rPr lang="en-US" altLang="en-US" sz="1400" b="1"/>
              <a:t> Lygia Clark,</a:t>
            </a:r>
            <a:r>
              <a:rPr lang="en-US" altLang="en-US" sz="1400"/>
              <a:t> </a:t>
            </a:r>
            <a:r>
              <a:rPr lang="en-US" altLang="en-US" sz="1400" i="1"/>
              <a:t>Mask with Mirrors</a:t>
            </a:r>
            <a:r>
              <a:rPr lang="en-US" altLang="en-US" sz="1400"/>
              <a:t>, 1967; (below) </a:t>
            </a:r>
            <a:r>
              <a:rPr lang="en-US" altLang="en-US" sz="1400" i="1"/>
              <a:t>Dialogue</a:t>
            </a:r>
            <a:r>
              <a:rPr lang="en-US" altLang="en-US" sz="1400"/>
              <a:t>, 1968</a:t>
            </a:r>
            <a:br>
              <a:rPr lang="en-US" altLang="en-US" sz="1400"/>
            </a:br>
            <a:r>
              <a:rPr lang="en-US" altLang="en-US" sz="1400"/>
              <a:t>The mask holds small movable mirrors in front of the eyes, juxtaposing and fracturing reflections of the self and the surrounding world. </a:t>
            </a:r>
            <a:br>
              <a:rPr lang="en-US" altLang="en-US" sz="1400"/>
            </a:br>
            <a:r>
              <a:rPr lang="en-US" altLang="en-US" sz="1400"/>
              <a:t>(right) </a:t>
            </a:r>
            <a:r>
              <a:rPr lang="en-US" altLang="en-US" sz="1400" b="1"/>
              <a:t>Clark</a:t>
            </a:r>
            <a:r>
              <a:rPr lang="en-US" altLang="en-US" sz="1400"/>
              <a:t>, </a:t>
            </a:r>
            <a:r>
              <a:rPr lang="en-US" altLang="en-US" sz="1400" i="1"/>
              <a:t>Sensorial Gloves</a:t>
            </a:r>
            <a:r>
              <a:rPr lang="en-US" altLang="en-US" sz="1400"/>
              <a:t>, 1968. Part of </a:t>
            </a:r>
            <a:r>
              <a:rPr lang="en-US" altLang="en-US" sz="1400" i="1"/>
              <a:t>Nostalgia of the Body</a:t>
            </a:r>
            <a:r>
              <a:rPr lang="en-US" altLang="en-US" sz="1400"/>
              <a:t> series.</a:t>
            </a:r>
            <a:br>
              <a:rPr lang="en-US" altLang="en-US" sz="1400"/>
            </a:br>
            <a:r>
              <a:rPr lang="en-US" altLang="en-US" sz="1400"/>
              <a:t>Gloves are made of various materials, sizes and textures. Participants use the many combinations of gloves and balls of different sizes, textures and weights, and then hold the balls again with bare hands. Purpose is to rediscover keen sensation.</a:t>
            </a:r>
          </a:p>
        </p:txBody>
      </p:sp>
      <p:pic>
        <p:nvPicPr>
          <p:cNvPr id="94211" name="Picture 3" descr="Clark_MaskwithMirrors_19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676400"/>
            <a:ext cx="3276600" cy="2468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4212" name="Picture 4" descr="clark_lygia_sensorialGloves_19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133600"/>
            <a:ext cx="2838450" cy="417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4213" name="Picture 5" descr="clark_lygia_dialogue_19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4343400"/>
            <a:ext cx="3571875" cy="2333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981200" y="274638"/>
            <a:ext cx="8229600" cy="2087562"/>
          </a:xfrm>
        </p:spPr>
        <p:txBody>
          <a:bodyPr/>
          <a:lstStyle/>
          <a:p>
            <a:r>
              <a:rPr lang="en-US" altLang="en-US" sz="1800" b="1"/>
              <a:t>Lygia Clark</a:t>
            </a:r>
            <a:r>
              <a:rPr lang="en-US" altLang="en-US" sz="1800"/>
              <a:t> and </a:t>
            </a:r>
            <a:r>
              <a:rPr lang="en-US" altLang="en-US" sz="1800" b="1"/>
              <a:t>Helio Oiticica</a:t>
            </a:r>
            <a:r>
              <a:rPr lang="en-US" altLang="en-US" sz="1800"/>
              <a:t>, </a:t>
            </a:r>
            <a:r>
              <a:rPr lang="en-US" altLang="en-US" sz="1800" i="1"/>
              <a:t>Dialogue for Hands</a:t>
            </a:r>
            <a:r>
              <a:rPr lang="en-US" altLang="en-US" sz="1800"/>
              <a:t>, 1966 elastic Möbius band</a:t>
            </a:r>
            <a:br>
              <a:rPr lang="en-US" altLang="en-US" sz="1800"/>
            </a:br>
            <a:r>
              <a:rPr lang="en-US" altLang="en-US" sz="1800"/>
              <a:t> Elastic Möbius band</a:t>
            </a:r>
            <a:br>
              <a:rPr lang="en-US" altLang="en-US" sz="1800"/>
            </a:br>
            <a:r>
              <a:rPr lang="en-US" altLang="en-US" sz="1800"/>
              <a:t>“Helio and I are like a glove.  He is the outside of the glove, very much linked to the exterior world.  I am the inside. And the two of us exist from the moment there is a hand which puts on the glove”  (Lygia Clark )</a:t>
            </a:r>
            <a:br>
              <a:rPr lang="en-US" altLang="en-US" sz="1800"/>
            </a:br>
            <a:br>
              <a:rPr lang="en-US" altLang="en-US" sz="1800"/>
            </a:br>
            <a:r>
              <a:rPr lang="en-US" altLang="en-US" sz="1800">
                <a:hlinkClick r:id="rId2"/>
              </a:rPr>
              <a:t>http://www.cut-the-knot.org/do_you_know/moebius.avi</a:t>
            </a:r>
            <a:endParaRPr lang="en-US" altLang="en-US" sz="1800"/>
          </a:p>
        </p:txBody>
      </p:sp>
      <p:pic>
        <p:nvPicPr>
          <p:cNvPr id="95235" name="Picture 3" descr="clark &amp; Oiticica, Dialogue of Hands, 19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286000"/>
            <a:ext cx="32607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kalb_01-0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50" y="0"/>
            <a:ext cx="86995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p:cNvSpPr>
            <a:spLocks noChangeArrowheads="1"/>
          </p:cNvSpPr>
          <p:nvPr/>
        </p:nvSpPr>
        <p:spPr bwMode="auto">
          <a:xfrm>
            <a:off x="1752600" y="5943600"/>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Robert Morris</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Green Gallery Installation</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Seven painted plywood sculptures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the Green Gallery, New York, 1964.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209800" y="6019800"/>
            <a:ext cx="8229600" cy="685800"/>
          </a:xfrm>
        </p:spPr>
        <p:txBody>
          <a:bodyPr/>
          <a:lstStyle/>
          <a:p>
            <a:r>
              <a:rPr lang="en-US" altLang="en-US" sz="1600"/>
              <a:t>(left)</a:t>
            </a:r>
            <a:r>
              <a:rPr lang="en-US" altLang="en-US" sz="1600" b="1"/>
              <a:t> Hélio Oiticica</a:t>
            </a:r>
            <a:r>
              <a:rPr lang="en-US" altLang="en-US" sz="1600"/>
              <a:t> (Brazil, 1937-1980), </a:t>
            </a:r>
            <a:r>
              <a:rPr lang="en-US" altLang="en-US" sz="1600" i="1"/>
              <a:t>White Crossing Red – Metaschema</a:t>
            </a:r>
            <a:br>
              <a:rPr lang="en-US" altLang="en-US" sz="1600"/>
            </a:br>
            <a:r>
              <a:rPr lang="en-US" altLang="en-US" sz="1600"/>
              <a:t>1968, oil, 21 in. H; compare </a:t>
            </a:r>
            <a:r>
              <a:rPr lang="en-US" altLang="en-US" sz="1600" b="1"/>
              <a:t>Piet Mondrian</a:t>
            </a:r>
            <a:r>
              <a:rPr lang="en-US" altLang="en-US" sz="1600"/>
              <a:t>, </a:t>
            </a:r>
            <a:r>
              <a:rPr lang="en-US" altLang="en-US" sz="1600" i="1"/>
              <a:t>Tableau</a:t>
            </a:r>
            <a:r>
              <a:rPr lang="en-US" altLang="en-US" sz="1600"/>
              <a:t>, 1921, Neoplasticism</a:t>
            </a:r>
          </a:p>
        </p:txBody>
      </p:sp>
      <p:pic>
        <p:nvPicPr>
          <p:cNvPr id="96259" name="Picture 3" descr="Oiticica, Helio, White Crossing Red Metaschema, 1958, oil on canvas, 51x60cm"/>
          <p:cNvPicPr>
            <a:picLocks noChangeAspect="1" noChangeArrowheads="1"/>
          </p:cNvPicPr>
          <p:nvPr/>
        </p:nvPicPr>
        <p:blipFill>
          <a:blip r:embed="rId2" cstate="print">
            <a:lum bright="20000" contrast="32000"/>
            <a:extLst>
              <a:ext uri="{28A0092B-C50C-407E-A947-70E740481C1C}">
                <a14:useLocalDpi xmlns:a14="http://schemas.microsoft.com/office/drawing/2010/main" val="0"/>
              </a:ext>
            </a:extLst>
          </a:blip>
          <a:srcRect/>
          <a:stretch>
            <a:fillRect/>
          </a:stretch>
        </p:blipFill>
        <p:spPr bwMode="auto">
          <a:xfrm>
            <a:off x="1981200" y="1371600"/>
            <a:ext cx="459105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descr="mondrian, tableau, 19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5240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752600" y="5410200"/>
            <a:ext cx="8686800" cy="1219200"/>
          </a:xfrm>
        </p:spPr>
        <p:txBody>
          <a:bodyPr/>
          <a:lstStyle/>
          <a:p>
            <a:pPr algn="l"/>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Hélio Oiticica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Spatial Relief, 1959, synthetic polymer paint on wood, </a:t>
            </a:r>
            <a:r>
              <a:rPr lang="en-US" altLang="en-US" sz="1600">
                <a:latin typeface="Verdana" panose="020B0604030504040204" pitchFamily="34" charset="0"/>
                <a:ea typeface="Verdana" panose="020B0604030504040204" pitchFamily="34" charset="0"/>
                <a:cs typeface="Verdana" panose="020B0604030504040204" pitchFamily="34" charset="0"/>
              </a:rPr>
              <a:t>38 x 48 x 8”</a:t>
            </a:r>
            <a:br>
              <a:rPr lang="en-US" altLang="en-US" sz="1600" i="1">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Alexander</a:t>
            </a:r>
            <a:r>
              <a:rPr lang="en-US" altLang="en-US" sz="1600" b="1" i="1">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Rodchenko</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Spatial Relief,</a:t>
            </a:r>
            <a:r>
              <a:rPr lang="en-US" altLang="en-US" sz="1600">
                <a:latin typeface="Verdana" panose="020B0604030504040204" pitchFamily="34" charset="0"/>
                <a:ea typeface="Verdana" panose="020B0604030504040204" pitchFamily="34" charset="0"/>
                <a:cs typeface="Verdana" panose="020B0604030504040204" pitchFamily="34" charset="0"/>
              </a:rPr>
              <a:t> 1920, Russian Constructivism </a:t>
            </a:r>
          </a:p>
        </p:txBody>
      </p:sp>
      <p:pic>
        <p:nvPicPr>
          <p:cNvPr id="97283" name="Picture 4" descr="rodchenko_spatial_construction12_19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1828800"/>
            <a:ext cx="29622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2" descr="http://3.bp.blogspot.com/-6u9D5oTowDM/To4Qpm3uxXI/AAAAAAAAAgQ/CishtDME4iY/s1600/EX.2006.HO.2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219200"/>
            <a:ext cx="50149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kalb_01-0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p:cNvSpPr>
            <a:spLocks noChangeArrowheads="1"/>
          </p:cNvSpPr>
          <p:nvPr/>
        </p:nvSpPr>
        <p:spPr bwMode="auto">
          <a:xfrm>
            <a:off x="1649413" y="2389188"/>
            <a:ext cx="18938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Hélio Oiticica, </a:t>
            </a:r>
            <a:r>
              <a:rPr kumimoji="0" lang="en-US" altLang="en-US" sz="14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B3 Bólide Box 3 “Africana,”</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1963. Oil on wood, 23 5∕8 x 9 3∕8 x 11 3∕4" (59.9 x 23.8 x 30 cm). Image courtesy Projecto Hélio Oiticica.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descr="kalb_01-0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588" y="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2"/>
          <p:cNvSpPr>
            <a:spLocks noChangeArrowheads="1"/>
          </p:cNvSpPr>
          <p:nvPr/>
        </p:nvSpPr>
        <p:spPr bwMode="auto">
          <a:xfrm>
            <a:off x="1828800" y="6019800"/>
            <a:ext cx="838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Donald Judd</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Untitled</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1968, stainless steel, plexiglass, overall 33 x 68 x 48"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judd_installation_19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8983663"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2"/>
          <p:cNvSpPr>
            <a:spLocks noGrp="1" noChangeArrowheads="1"/>
          </p:cNvSpPr>
          <p:nvPr>
            <p:ph type="title"/>
          </p:nvPr>
        </p:nvSpPr>
        <p:spPr>
          <a:xfrm>
            <a:off x="1676400" y="5257800"/>
            <a:ext cx="8915400" cy="1295400"/>
          </a:xfrm>
        </p:spPr>
        <p:txBody>
          <a:bodyPr/>
          <a:lstStyle/>
          <a:p>
            <a:pPr algn="l"/>
            <a:r>
              <a:rPr lang="en-US" altLang="en-US" sz="1600" b="1">
                <a:solidFill>
                  <a:schemeClr val="tx1"/>
                </a:solidFill>
                <a:latin typeface="Verdana" panose="020B0604030504040204" pitchFamily="34" charset="0"/>
                <a:ea typeface="Verdana" panose="020B0604030504040204" pitchFamily="34" charset="0"/>
                <a:cs typeface="Verdana" panose="020B0604030504040204" pitchFamily="34" charset="0"/>
              </a:rPr>
              <a:t>The essence of sculpture is its reliance on space: “a work can be as powerful as it can be thought to be. . . . Actual space is intrinsically more powerful and specific than paint on a flat surface… A work need only be interesting”   						</a:t>
            </a:r>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(Donald Judd)</a:t>
            </a:r>
          </a:p>
        </p:txBody>
      </p:sp>
      <p:sp>
        <p:nvSpPr>
          <p:cNvPr id="70660" name="Text Box 6"/>
          <p:cNvSpPr txBox="1">
            <a:spLocks noChangeArrowheads="1"/>
          </p:cNvSpPr>
          <p:nvPr/>
        </p:nvSpPr>
        <p:spPr bwMode="auto">
          <a:xfrm>
            <a:off x="1981200" y="6488113"/>
            <a:ext cx="8337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Theatricality and the “end” of Greenbergian modernism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kalb_01-14.jpg"/>
          <p:cNvPicPr>
            <a:picLocks noChangeAspect="1"/>
          </p:cNvPicPr>
          <p:nvPr/>
        </p:nvPicPr>
        <p:blipFill>
          <a:blip r:embed="rId3" cstate="print">
            <a:extLst>
              <a:ext uri="{28A0092B-C50C-407E-A947-70E740481C1C}">
                <a14:useLocalDpi xmlns:a14="http://schemas.microsoft.com/office/drawing/2010/main" val="0"/>
              </a:ext>
            </a:extLst>
          </a:blip>
          <a:srcRect t="6935" b="6378"/>
          <a:stretch>
            <a:fillRect/>
          </a:stretch>
        </p:blipFill>
        <p:spPr bwMode="auto">
          <a:xfrm>
            <a:off x="1878013" y="76200"/>
            <a:ext cx="87899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p:cNvSpPr>
            <a:spLocks noChangeArrowheads="1"/>
          </p:cNvSpPr>
          <p:nvPr/>
        </p:nvSpPr>
        <p:spPr bwMode="auto">
          <a:xfrm>
            <a:off x="1752600" y="5875338"/>
            <a:ext cx="891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Sol LeWitt</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Variations of Incomplete Open Cubes</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1974. Wood sculptures with white paint (122 pieces), each piece 8” (20.3 cm) square. Framed photographs and drawings (131 pieces), each piece 26 x 14”. Base 12 x 120 x 216"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981200" y="0"/>
            <a:ext cx="8229600" cy="1143000"/>
          </a:xfrm>
        </p:spPr>
        <p:txBody>
          <a:bodyPr/>
          <a:lstStyle/>
          <a:p>
            <a:r>
              <a:rPr lang="en-US" altLang="en-US" sz="1600">
                <a:latin typeface="Verdana" panose="020B0604030504040204" pitchFamily="34" charset="0"/>
              </a:rPr>
              <a:t>Lewitt, </a:t>
            </a:r>
            <a:r>
              <a:rPr lang="en-US" altLang="en-US" sz="1600" i="1">
                <a:latin typeface="Verdana" panose="020B0604030504040204" pitchFamily="34" charset="0"/>
              </a:rPr>
              <a:t>Wall Drawing #146</a:t>
            </a:r>
            <a:r>
              <a:rPr lang="en-US" altLang="en-US" sz="1600">
                <a:latin typeface="Verdana" panose="020B0604030504040204" pitchFamily="34" charset="0"/>
              </a:rPr>
              <a:t>, September 1972. All two-part combinations of blue arcs from corners and sides and blue straight, not straight, and broken lines; blue crayon, Dimensions vary with installation. </a:t>
            </a:r>
          </a:p>
        </p:txBody>
      </p:sp>
      <p:pic>
        <p:nvPicPr>
          <p:cNvPr id="72707" name="Picture 4" descr="lewitt_wall_drawing_146_19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143000"/>
            <a:ext cx="54006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sz="1600" b="1">
                <a:latin typeface="Verdana" panose="020B0604030504040204" pitchFamily="34" charset="0"/>
              </a:rPr>
              <a:t>Sol LeWitt</a:t>
            </a:r>
            <a:r>
              <a:rPr lang="en-US" altLang="en-US" sz="1600">
                <a:latin typeface="Verdana" panose="020B0604030504040204" pitchFamily="34" charset="0"/>
              </a:rPr>
              <a:t>, </a:t>
            </a:r>
            <a:r>
              <a:rPr lang="en-US" altLang="en-US" sz="1600" i="1">
                <a:latin typeface="Verdana" panose="020B0604030504040204" pitchFamily="34" charset="0"/>
              </a:rPr>
              <a:t>Wall Drawing No. 681 C / A,</a:t>
            </a:r>
            <a:r>
              <a:rPr lang="en-US" altLang="en-US" sz="1600">
                <a:latin typeface="Verdana" panose="020B0604030504040204" pitchFamily="34" charset="0"/>
              </a:rPr>
              <a:t> 1993</a:t>
            </a:r>
            <a:br>
              <a:rPr lang="en-US" altLang="en-US" sz="1600" b="1">
                <a:latin typeface="Verdana" panose="020B0604030504040204" pitchFamily="34" charset="0"/>
              </a:rPr>
            </a:br>
            <a:r>
              <a:rPr lang="en-US" altLang="en-US" sz="1600">
                <a:latin typeface="Verdana" panose="020B0604030504040204" pitchFamily="34" charset="0"/>
              </a:rPr>
              <a:t>Instructions:</a:t>
            </a:r>
            <a:r>
              <a:rPr lang="en-US" altLang="en-US" sz="1600" b="1">
                <a:latin typeface="Verdana" panose="020B0604030504040204" pitchFamily="34" charset="0"/>
              </a:rPr>
              <a:t> </a:t>
            </a:r>
            <a:r>
              <a:rPr lang="en-US" altLang="en-US" sz="1600">
                <a:latin typeface="Verdana" panose="020B0604030504040204" pitchFamily="34" charset="0"/>
              </a:rPr>
              <a:t>wall divided vertically into four equal squares separated and bordered by black bands. Within each square, bands in one of four directions, each with color ink washes superimposed, 120 x 444 in.</a:t>
            </a:r>
          </a:p>
        </p:txBody>
      </p:sp>
      <p:pic>
        <p:nvPicPr>
          <p:cNvPr id="73731" name="Picture 6" descr="lewitt_sol_wall_drawing_681C_A_ 19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676400"/>
            <a:ext cx="8172450"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0"/>
            <a:ext cx="8229600" cy="2057400"/>
          </a:xfrm>
        </p:spPr>
        <p:txBody>
          <a:bodyPr/>
          <a:lstStyle/>
          <a:p>
            <a:r>
              <a:rPr lang="en-US" altLang="en-US" sz="1600" b="1">
                <a:latin typeface="Verdana" panose="020B0604030504040204" pitchFamily="34" charset="0"/>
              </a:rPr>
              <a:t>Lewitt</a:t>
            </a:r>
            <a:r>
              <a:rPr lang="en-US" altLang="en-US" sz="1600">
                <a:latin typeface="Verdana" panose="020B0604030504040204" pitchFamily="34" charset="0"/>
              </a:rPr>
              <a:t>, </a:t>
            </a:r>
            <a:r>
              <a:rPr lang="en-US" altLang="en-US" sz="1600" i="1">
                <a:latin typeface="Verdana" panose="020B0604030504040204" pitchFamily="34" charset="0"/>
              </a:rPr>
              <a:t>A Wall Divided Vertically into Fifteen Equal Parts, Each with a Different Line Direction and Color, and All Combinations</a:t>
            </a:r>
            <a:r>
              <a:rPr lang="en-US" altLang="en-US" sz="1600">
                <a:latin typeface="Verdana" panose="020B0604030504040204" pitchFamily="34" charset="0"/>
              </a:rPr>
              <a:t>  1970</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"In conceptual art the idea or concept is the most important aspect of the work . . . all planning and decisions are made beforehand and the execution is a perfunctory affair. The idea becomes the machine that makes the art." </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Sol LeWitt: "Paragraphs on Conceptual Art," </a:t>
            </a:r>
            <a:r>
              <a:rPr lang="en-US" altLang="en-US" sz="1600" i="1">
                <a:latin typeface="Verdana" panose="020B0604030504040204" pitchFamily="34" charset="0"/>
              </a:rPr>
              <a:t>Artforum</a:t>
            </a:r>
            <a:r>
              <a:rPr lang="en-US" altLang="en-US" sz="1600">
                <a:latin typeface="Verdana" panose="020B0604030504040204" pitchFamily="34" charset="0"/>
              </a:rPr>
              <a:t>, summer issue, 1967</a:t>
            </a:r>
          </a:p>
        </p:txBody>
      </p:sp>
      <p:pic>
        <p:nvPicPr>
          <p:cNvPr id="74755" name="Picture 4" descr="lewitt_wall_drawing_description_19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133600"/>
            <a:ext cx="64008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1706</Words>
  <Application>Microsoft Office PowerPoint</Application>
  <PresentationFormat>Widescreen</PresentationFormat>
  <Paragraphs>58</Paragraphs>
  <Slides>32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Verdana</vt:lpstr>
      <vt:lpstr>Elaine's first</vt:lpstr>
      <vt:lpstr>Minimalism, Conceptual Art &amp; Post-Minimalism</vt:lpstr>
      <vt:lpstr>Robert Morris and Carolee Schneeman, Site, 1964, performance, New York (compare: below, left) Edouard Manet, Olympia, 1863 (avant-garde icon) </vt:lpstr>
      <vt:lpstr>PowerPoint Presentation</vt:lpstr>
      <vt:lpstr>PowerPoint Presentation</vt:lpstr>
      <vt:lpstr>The essence of sculpture is its reliance on space: “a work can be as powerful as it can be thought to be. . . . Actual space is intrinsically more powerful and specific than paint on a flat surface… A work need only be interesting”         (Donald Judd)</vt:lpstr>
      <vt:lpstr>PowerPoint Presentation</vt:lpstr>
      <vt:lpstr>Lewitt, Wall Drawing #146, September 1972. All two-part combinations of blue arcs from corners and sides and blue straight, not straight, and broken lines; blue crayon, Dimensions vary with installation. </vt:lpstr>
      <vt:lpstr>Sol LeWitt, Wall Drawing No. 681 C / A, 1993 Instructions: wall divided vertically into four equal squares separated and bordered by black bands. Within each square, bands in one of four directions, each with color ink washes superimposed, 120 x 444 in.</vt:lpstr>
      <vt:lpstr>Lewitt, A Wall Divided Vertically into Fifteen Equal Parts, Each with a Different Line Direction and Color, and All Combinations  1970  "In conceptual art the idea or concept is the most important aspect of the work . . . all planning and decisions are made beforehand and the execution is a perfunctory affair. The idea becomes the machine that makes the art."   Sol LeWitt: "Paragraphs on Conceptual Art," Artforum, summer issue, 1967</vt:lpstr>
      <vt:lpstr>PowerPoint Presentation</vt:lpstr>
      <vt:lpstr>Hans Haacke (German, b.1936), Shapolsky et al. Manhattan Real Estate Holdings, a Real-Time System, as of May 1, 1971, 1971: 142 photographs of New York apartment buildings, 2 maps of New York's Lower East Side and Harlem with properties marked, 6 charts documenting business relations within the real estate group. </vt:lpstr>
      <vt:lpstr>PowerPoint Presentation</vt:lpstr>
      <vt:lpstr>Richard Serra, Verb List, pencil on two sheets of paper, 1962-8, “Drawing is a verb… [the list is] a series of actions to relate to oneself, material, place, and process.”  Serra listed the infinitives of 84 verbs and 24 possible contexts – of gravity, of entropy, of nature, etc. – in four columns of script. </vt:lpstr>
      <vt:lpstr>Richard Serra (b. 1939, US), Splashing, 1968, molten lead left to harden,  Leo Castelli warehouse.  Action / Process Sculpture </vt:lpstr>
      <vt:lpstr>PowerPoint Presentation</vt:lpstr>
      <vt:lpstr>Robert Smithson (US, 1938-1973), A Nonsite: Franklin, New Jersey, summer, 1968 wood, limestone, aerial photographs, 16 1/2" x 82" x 110“ (right top and bottom) Chalk and Mirror Displacement, 1969, 6 mirrors / chalk from quarry in Oxted, England, each 10"x 5" (overall 10‘) </vt:lpstr>
      <vt:lpstr>PowerPoint Presentation</vt:lpstr>
      <vt:lpstr>Robert Smithson (US, 1938-1973) Spiral Jetty, 1970, Great Salt Lake,  black rocks, salt crystals, Dia foundation collection</vt:lpstr>
      <vt:lpstr>PowerPoint Presentation</vt:lpstr>
      <vt:lpstr>PowerPoint Presentation</vt:lpstr>
      <vt:lpstr>PowerPoint Presentation</vt:lpstr>
      <vt:lpstr>Robert Smithson (left) and Donald Judd (right) at site of Spiral Jetty, 1970 Minimalism – Post-Minimalism</vt:lpstr>
      <vt:lpstr>Lygia Clark (Brazil, 1920-1988) Rio de Janeiro 1958 </vt:lpstr>
      <vt:lpstr>(left) Lygia Clark, Relief Painting with Yellow Square, oil, 1957, 30 in. H Brazilian Neoconcretism  (right) compare: Kasimir Malevich, Suprematism, White on White, 1918</vt:lpstr>
      <vt:lpstr>Lygia Clark, Machine Animal (Bicho), 1962, aluminum, 55x65, Sao Paulo</vt:lpstr>
      <vt:lpstr>Lygia Clark, Mandala, from the series, Collective Body, 1959, elastic bands linking people at their wrists or ankles</vt:lpstr>
      <vt:lpstr>Lygia Clark, Air &amp; Stone (Multiple) 1966, inflated plastic bag and stone</vt:lpstr>
      <vt:lpstr>(left) Lygia Clark, Mask with Mirrors, 1967; (below) Dialogue, 1968 The mask holds small movable mirrors in front of the eyes, juxtaposing and fracturing reflections of the self and the surrounding world.  (right) Clark, Sensorial Gloves, 1968. Part of Nostalgia of the Body series. Gloves are made of various materials, sizes and textures. Participants use the many combinations of gloves and balls of different sizes, textures and weights, and then hold the balls again with bare hands. Purpose is to rediscover keen sensation.</vt:lpstr>
      <vt:lpstr>Lygia Clark and Helio Oiticica, Dialogue for Hands, 1966 elastic Möbius band  Elastic Möbius band “Helio and I are like a glove.  He is the outside of the glove, very much linked to the exterior world.  I am the inside. And the two of us exist from the moment there is a hand which puts on the glove”  (Lygia Clark )  http://www.cut-the-knot.org/do_you_know/moebius.avi</vt:lpstr>
      <vt:lpstr>(left) Hélio Oiticica (Brazil, 1937-1980), White Crossing Red – Metaschema 1968, oil, 21 in. H; compare Piet Mondrian, Tableau, 1921, Neoplasticism</vt:lpstr>
      <vt:lpstr>(left) Hélio Oiticica, Spatial Relief, 1959, synthetic polymer paint on wood, 38 x 48 x 8”  (right) Alexander Rodchenko, Spatial Relief, 1920, Russian Constructivism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Minimalism, Conceptual Art &amp; Post-Minimalism</dc:title>
  <dc:creator>O'Brien, Elaine</dc:creator>
  <cp:lastModifiedBy>O'Brien, Elaine</cp:lastModifiedBy>
  <cp:revision>1</cp:revision>
  <dcterms:created xsi:type="dcterms:W3CDTF">2020-02-05T15:36:08Z</dcterms:created>
  <dcterms:modified xsi:type="dcterms:W3CDTF">2020-02-05T15:37:46Z</dcterms:modified>
</cp:coreProperties>
</file>